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71" r:id="rId12"/>
    <p:sldId id="273" r:id="rId13"/>
    <p:sldId id="265" r:id="rId14"/>
    <p:sldId id="268" r:id="rId15"/>
    <p:sldId id="266" r:id="rId16"/>
    <p:sldId id="267"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684C-E613-419C-B841-FB49844185A5}" type="datetimeFigureOut">
              <a:rPr lang="ar-IQ" smtClean="0"/>
              <a:pPr/>
              <a:t>26/11/1441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A6C187-99DA-4AA8-B182-CDC470D2DAC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03684C-E613-419C-B841-FB49844185A5}" type="datetimeFigureOut">
              <a:rPr lang="ar-IQ" smtClean="0"/>
              <a:pPr/>
              <a:t>26/11/1441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A6C187-99DA-4AA8-B182-CDC470D2DAC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32047"/>
          </a:xfrm>
        </p:spPr>
        <p:txBody>
          <a:bodyPr>
            <a:noAutofit/>
          </a:bodyPr>
          <a:lstStyle/>
          <a:p>
            <a:r>
              <a:rPr lang="en-US" sz="2400" b="1" dirty="0"/>
              <a:t>Dermal system of class </a:t>
            </a:r>
            <a:r>
              <a:rPr lang="en-US" sz="2400" b="1" dirty="0" err="1" smtClean="0"/>
              <a:t>Amphibia</a:t>
            </a:r>
            <a:r>
              <a:rPr lang="ar-IQ" sz="2400" b="1" dirty="0" smtClean="0"/>
              <a:t>الجهاز الجلدي في البرمائيات</a:t>
            </a:r>
            <a:endParaRPr lang="ar-IQ" sz="2400" b="1" dirty="0"/>
          </a:p>
        </p:txBody>
      </p:sp>
      <p:sp>
        <p:nvSpPr>
          <p:cNvPr id="3" name="Subtitle 2"/>
          <p:cNvSpPr>
            <a:spLocks noGrp="1"/>
          </p:cNvSpPr>
          <p:nvPr>
            <p:ph type="subTitle" idx="1"/>
          </p:nvPr>
        </p:nvSpPr>
        <p:spPr>
          <a:xfrm>
            <a:off x="179512" y="836712"/>
            <a:ext cx="8964488" cy="5832648"/>
          </a:xfrm>
        </p:spPr>
        <p:txBody>
          <a:bodyPr>
            <a:normAutofit fontScale="85000" lnSpcReduction="10000"/>
          </a:bodyPr>
          <a:lstStyle/>
          <a:p>
            <a:r>
              <a:rPr lang="ar-IQ" dirty="0" smtClean="0">
                <a:solidFill>
                  <a:schemeClr val="tx1"/>
                </a:solidFill>
              </a:rPr>
              <a:t/>
            </a:r>
            <a:br>
              <a:rPr lang="ar-IQ" dirty="0" smtClean="0">
                <a:solidFill>
                  <a:schemeClr val="tx1"/>
                </a:solidFill>
              </a:rPr>
            </a:br>
            <a:r>
              <a:rPr lang="ar-IQ" dirty="0">
                <a:solidFill>
                  <a:schemeClr val="tx1"/>
                </a:solidFill>
              </a:rPr>
              <a:t>صنف البرمائيات هي مجموعة الحيوانات الفقرية التي تقضي معظم حياتها في الماء والطور البالغ قد يعيش في الماء او قد يتركه ليعيش على اليابسة بالقرب من الاماكن الرطبة والقريبة من الماء .</a:t>
            </a:r>
            <a:r>
              <a:rPr lang="ar-IQ" dirty="0" smtClean="0">
                <a:solidFill>
                  <a:schemeClr val="tx1"/>
                </a:solidFill>
              </a:rPr>
              <a:t/>
            </a:r>
            <a:br>
              <a:rPr lang="ar-IQ" dirty="0" smtClean="0">
                <a:solidFill>
                  <a:schemeClr val="tx1"/>
                </a:solidFill>
              </a:rPr>
            </a:br>
            <a:r>
              <a:rPr lang="ar-IQ" dirty="0">
                <a:solidFill>
                  <a:schemeClr val="tx1"/>
                </a:solidFill>
              </a:rPr>
              <a:t>والجلد في هذه المجموعة عارِ تماماً اي لا يحمل اي مشتقات هيكلية خارجية ما عدا ضفدع الزينوباس </a:t>
            </a:r>
            <a:r>
              <a:rPr lang="en-US" dirty="0" err="1">
                <a:solidFill>
                  <a:schemeClr val="tx1"/>
                </a:solidFill>
              </a:rPr>
              <a:t>Xenopus</a:t>
            </a:r>
            <a:r>
              <a:rPr lang="en-US" dirty="0">
                <a:solidFill>
                  <a:schemeClr val="tx1"/>
                </a:solidFill>
              </a:rPr>
              <a:t> </a:t>
            </a:r>
            <a:r>
              <a:rPr lang="ar-IQ" dirty="0">
                <a:solidFill>
                  <a:schemeClr val="tx1"/>
                </a:solidFill>
              </a:rPr>
              <a:t>حيث يوجد به مخالب قرنية تغطي نهايات الاصابع . وجلد البرمائيات مزود بنوعين من الغدد :-</a:t>
            </a:r>
            <a:r>
              <a:rPr lang="ar-IQ" dirty="0" smtClean="0">
                <a:solidFill>
                  <a:schemeClr val="tx1"/>
                </a:solidFill>
              </a:rPr>
              <a:t/>
            </a:r>
            <a:br>
              <a:rPr lang="ar-IQ" dirty="0" smtClean="0">
                <a:solidFill>
                  <a:schemeClr val="tx1"/>
                </a:solidFill>
              </a:rPr>
            </a:br>
            <a:r>
              <a:rPr lang="ar-IQ" dirty="0">
                <a:solidFill>
                  <a:schemeClr val="tx1"/>
                </a:solidFill>
              </a:rPr>
              <a:t>أ- الغدد المخاطية </a:t>
            </a:r>
            <a:r>
              <a:rPr lang="en-US" dirty="0">
                <a:solidFill>
                  <a:srgbClr val="FF0000"/>
                </a:solidFill>
              </a:rPr>
              <a:t>Mucous</a:t>
            </a:r>
            <a:r>
              <a:rPr lang="en-US" dirty="0">
                <a:solidFill>
                  <a:schemeClr val="tx1"/>
                </a:solidFill>
              </a:rPr>
              <a:t> </a:t>
            </a:r>
            <a:r>
              <a:rPr lang="en-US" dirty="0">
                <a:solidFill>
                  <a:srgbClr val="FF0000"/>
                </a:solidFill>
              </a:rPr>
              <a:t>glands</a:t>
            </a:r>
            <a:r>
              <a:rPr lang="en-US" dirty="0">
                <a:solidFill>
                  <a:schemeClr val="tx1"/>
                </a:solidFill>
              </a:rPr>
              <a:t> </a:t>
            </a:r>
            <a:r>
              <a:rPr lang="ar-IQ" dirty="0">
                <a:solidFill>
                  <a:schemeClr val="tx1"/>
                </a:solidFill>
              </a:rPr>
              <a:t>وهي تفرز مادة مخاطية لترطيب سطح الجلد وتتميز هذه الغدد بأنها صغيرة في الحجم وجدرانها تتركب من خلايا مكعبة</a:t>
            </a:r>
            <a:r>
              <a:rPr lang="ar-IQ" dirty="0" smtClean="0">
                <a:solidFill>
                  <a:schemeClr val="tx1"/>
                </a:solidFill>
              </a:rPr>
              <a:t>.</a:t>
            </a:r>
          </a:p>
          <a:p>
            <a:r>
              <a:rPr lang="ar-IQ" dirty="0" smtClean="0">
                <a:solidFill>
                  <a:schemeClr val="tx1"/>
                </a:solidFill>
              </a:rPr>
              <a:t/>
            </a:r>
            <a:br>
              <a:rPr lang="ar-IQ" dirty="0" smtClean="0">
                <a:solidFill>
                  <a:schemeClr val="tx1"/>
                </a:solidFill>
              </a:rPr>
            </a:br>
            <a:r>
              <a:rPr lang="ar-IQ" dirty="0">
                <a:solidFill>
                  <a:schemeClr val="tx1"/>
                </a:solidFill>
              </a:rPr>
              <a:t>ب- الغدد السمية </a:t>
            </a:r>
            <a:r>
              <a:rPr lang="en-US" dirty="0">
                <a:solidFill>
                  <a:srgbClr val="FF0000"/>
                </a:solidFill>
              </a:rPr>
              <a:t>Poisonous glands </a:t>
            </a:r>
            <a:r>
              <a:rPr lang="ar-IQ" dirty="0">
                <a:solidFill>
                  <a:schemeClr val="tx1"/>
                </a:solidFill>
              </a:rPr>
              <a:t>وهي غدد كيسية الشكل وكبيرة الحجم </a:t>
            </a:r>
            <a:r>
              <a:rPr lang="en-US" dirty="0" smtClean="0">
                <a:solidFill>
                  <a:schemeClr val="tx1"/>
                </a:solidFill>
              </a:rPr>
              <a:t>.</a:t>
            </a:r>
            <a:r>
              <a:rPr lang="ar-IQ" dirty="0" smtClean="0">
                <a:solidFill>
                  <a:schemeClr val="tx1"/>
                </a:solidFill>
              </a:rPr>
              <a:t>وهذه </a:t>
            </a:r>
            <a:r>
              <a:rPr lang="ar-IQ" dirty="0">
                <a:solidFill>
                  <a:schemeClr val="tx1"/>
                </a:solidFill>
              </a:rPr>
              <a:t>الغدد تفرز مادة سامة تفتك بالجراثيم والكائنات الضارة لجلد الحيوان حيث انها تعيش في الطين والمياه الراكدة بالاضافة الى رائحتها الكريهة .</a:t>
            </a:r>
            <a:r>
              <a:rPr lang="ar-IQ" dirty="0" smtClean="0">
                <a:solidFill>
                  <a:schemeClr val="tx1"/>
                </a:solidFill>
              </a:rPr>
              <a:t/>
            </a:r>
            <a:br>
              <a:rPr lang="ar-IQ" dirty="0" smtClean="0">
                <a:solidFill>
                  <a:schemeClr val="tx1"/>
                </a:solidFill>
              </a:rPr>
            </a:br>
            <a:r>
              <a:rPr lang="ar-IQ" dirty="0">
                <a:solidFill>
                  <a:schemeClr val="tx1"/>
                </a:solidFill>
              </a:rPr>
              <a:t>والغدد السمية تتركز في منطقتين اساسيتين خلف طبلتي الاذن مكونتين انتفاخين بيضاوين تعرف بالغدد النكفية </a:t>
            </a:r>
            <a:r>
              <a:rPr lang="en-US" dirty="0" err="1" smtClean="0">
                <a:solidFill>
                  <a:schemeClr val="tx1"/>
                </a:solidFill>
              </a:rPr>
              <a:t>Paratoid</a:t>
            </a:r>
            <a:r>
              <a:rPr lang="en-US" dirty="0" smtClean="0">
                <a:solidFill>
                  <a:schemeClr val="tx1"/>
                </a:solidFill>
              </a:rPr>
              <a:t> </a:t>
            </a:r>
            <a:r>
              <a:rPr lang="en-US" dirty="0">
                <a:solidFill>
                  <a:schemeClr val="tx1"/>
                </a:solidFill>
              </a:rPr>
              <a:t>glands </a:t>
            </a:r>
            <a:r>
              <a:rPr lang="en-US" dirty="0" smtClean="0"/>
              <a:t>.</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sp>
        <p:nvSpPr>
          <p:cNvPr id="3" name="Content Placeholder 2"/>
          <p:cNvSpPr>
            <a:spLocks noGrp="1"/>
          </p:cNvSpPr>
          <p:nvPr>
            <p:ph idx="1"/>
          </p:nvPr>
        </p:nvSpPr>
        <p:spPr>
          <a:xfrm>
            <a:off x="251520" y="404664"/>
            <a:ext cx="8640960" cy="6120680"/>
          </a:xfrm>
        </p:spPr>
        <p:txBody>
          <a:bodyPr>
            <a:normAutofit fontScale="70000" lnSpcReduction="20000"/>
          </a:bodyPr>
          <a:lstStyle/>
          <a:p>
            <a:r>
              <a:rPr lang="ar-IQ" b="1" dirty="0" smtClean="0"/>
              <a:t>يوجد في جلد اللبائن العديد من الغدد وهي :</a:t>
            </a:r>
          </a:p>
          <a:p>
            <a:r>
              <a:rPr lang="ar-IQ" dirty="0" smtClean="0"/>
              <a:t># </a:t>
            </a:r>
            <a:r>
              <a:rPr lang="ar-IQ" b="1" dirty="0" smtClean="0"/>
              <a:t>الغدد العرقية </a:t>
            </a:r>
            <a:r>
              <a:rPr lang="en-US" b="1" dirty="0" smtClean="0"/>
              <a:t>sweet glands </a:t>
            </a:r>
            <a:r>
              <a:rPr lang="ar-IQ" b="1" dirty="0" smtClean="0"/>
              <a:t>وىي غدد بسيطة انبوبية ملتفة بشكل كبير وىي تقوم بإفراز ماده مائية تحوي ع املاح واليوريا وتكون على نوعين :</a:t>
            </a:r>
          </a:p>
          <a:p>
            <a:endParaRPr lang="ar-IQ" b="1" dirty="0" smtClean="0"/>
          </a:p>
          <a:p>
            <a:r>
              <a:rPr lang="en-US" dirty="0" smtClean="0"/>
              <a:t>:  </a:t>
            </a:r>
            <a:r>
              <a:rPr lang="en-US" b="1" dirty="0" err="1" smtClean="0"/>
              <a:t>Eccrine</a:t>
            </a:r>
            <a:r>
              <a:rPr lang="en-US" b="1" dirty="0" smtClean="0"/>
              <a:t> glands *</a:t>
            </a:r>
            <a:r>
              <a:rPr lang="ar-IQ" b="1" dirty="0" smtClean="0"/>
              <a:t>وهي ذات افراز دوري تقوم بإفراز العرق ذو المحتوى المائي العالي</a:t>
            </a:r>
          </a:p>
          <a:p>
            <a:r>
              <a:rPr lang="ar-IQ" b="1" dirty="0" smtClean="0"/>
              <a:t>وتكون فعالة في تنظيم درجو الحرارة توجد في المناطق عديمة الشعر خصوصا الوسائد</a:t>
            </a:r>
          </a:p>
          <a:p>
            <a:r>
              <a:rPr lang="ar-IQ" b="1" dirty="0" smtClean="0"/>
              <a:t>القدمية في معظم اللبائن.</a:t>
            </a:r>
          </a:p>
          <a:p>
            <a:endParaRPr lang="ar-IQ" b="1" dirty="0" smtClean="0"/>
          </a:p>
          <a:p>
            <a:r>
              <a:rPr lang="en-US" b="1" dirty="0" smtClean="0"/>
              <a:t> : </a:t>
            </a:r>
            <a:r>
              <a:rPr lang="en-US" b="1" dirty="0" err="1" smtClean="0"/>
              <a:t>Apocrine</a:t>
            </a:r>
            <a:r>
              <a:rPr lang="en-US" b="1" dirty="0" smtClean="0"/>
              <a:t> glands *</a:t>
            </a:r>
            <a:r>
              <a:rPr lang="ar-IQ" b="1" dirty="0" smtClean="0"/>
              <a:t>تكون اكبر وذات قنوات اطول واعرض وملتفة في الجزءالافرازي الواقع في الأدمة تفتح الى حويصلات الشعر ويكون افرازها حليبي مائل الى الاصفرار وتوجد في الابط والمناطق التناسلية وحول حلمة الثدي.</a:t>
            </a:r>
          </a:p>
          <a:p>
            <a:endParaRPr lang="ar-IQ" b="1" dirty="0" smtClean="0"/>
          </a:p>
          <a:p>
            <a:r>
              <a:rPr lang="ar-IQ" dirty="0" smtClean="0"/>
              <a:t>* </a:t>
            </a:r>
            <a:r>
              <a:rPr lang="ar-IQ" b="1" dirty="0" smtClean="0"/>
              <a:t>الغدد الدهنية </a:t>
            </a:r>
            <a:r>
              <a:rPr lang="en-US" b="1" dirty="0" smtClean="0"/>
              <a:t>:subcutaneous </a:t>
            </a:r>
            <a:r>
              <a:rPr lang="ar-IQ" b="1" dirty="0" smtClean="0"/>
              <a:t>غدد متفرعة حوصلية كلية الافراز ترتبط بجريبات الشعر تعمل على حفظ نعومة الشعر والجلد وتكسب الفرد رائحتة الخاصة.</a:t>
            </a:r>
          </a:p>
          <a:p>
            <a:endParaRPr lang="ar-IQ" b="1" dirty="0" smtClean="0"/>
          </a:p>
          <a:p>
            <a:r>
              <a:rPr lang="ar-IQ" dirty="0" smtClean="0"/>
              <a:t>* </a:t>
            </a:r>
            <a:r>
              <a:rPr lang="ar-IQ" b="1" dirty="0" smtClean="0"/>
              <a:t>غدد الرائحة </a:t>
            </a:r>
            <a:r>
              <a:rPr lang="en-US" b="1" dirty="0" smtClean="0"/>
              <a:t>scent glands </a:t>
            </a:r>
            <a:r>
              <a:rPr lang="ar-IQ" b="1" dirty="0" smtClean="0"/>
              <a:t>غدد كبيره حوصلية مركبة تقع تحت السيطرة الهرمونية تستخدم لجذب الجنس الاخر او للتميز او الدفاع او التحذير تقع على الوجوه في  الخفاش( او على الظهر في الكنغر.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ar-IQ" dirty="0"/>
          </a:p>
        </p:txBody>
      </p:sp>
      <p:sp>
        <p:nvSpPr>
          <p:cNvPr id="3" name="Content Placeholder 2"/>
          <p:cNvSpPr>
            <a:spLocks noGrp="1"/>
          </p:cNvSpPr>
          <p:nvPr>
            <p:ph idx="1"/>
          </p:nvPr>
        </p:nvSpPr>
        <p:spPr>
          <a:xfrm>
            <a:off x="251520" y="620688"/>
            <a:ext cx="8712968" cy="5904656"/>
          </a:xfrm>
        </p:spPr>
        <p:txBody>
          <a:bodyPr>
            <a:normAutofit fontScale="92500" lnSpcReduction="10000"/>
          </a:bodyPr>
          <a:lstStyle/>
          <a:p>
            <a:endParaRPr lang="ar-IQ" b="1" dirty="0" smtClean="0"/>
          </a:p>
          <a:p>
            <a:r>
              <a:rPr lang="ar-IQ" dirty="0" smtClean="0"/>
              <a:t>*</a:t>
            </a:r>
            <a:r>
              <a:rPr lang="ar-IQ" b="1" dirty="0" smtClean="0"/>
              <a:t>الغدد اللبنية </a:t>
            </a:r>
            <a:r>
              <a:rPr lang="en-US" b="1" dirty="0" smtClean="0"/>
              <a:t>mammary glands </a:t>
            </a:r>
            <a:r>
              <a:rPr lang="ar-IQ" b="1" dirty="0" smtClean="0"/>
              <a:t>غدد مركبة تقع تحت السيطرة الهرمونية وتكون اثرية في الرجال تكون:</a:t>
            </a:r>
          </a:p>
          <a:p>
            <a:r>
              <a:rPr lang="ar-IQ" b="1" dirty="0" smtClean="0"/>
              <a:t> في اللبائن الأولية(منقار البط) من النوع النبيبي المركب وتكون عديمة الحليمات تفتح الى السطح مباشره في منطقة منخفضة من الجلد.</a:t>
            </a:r>
          </a:p>
          <a:p>
            <a:r>
              <a:rPr lang="ar-IQ" b="1" dirty="0" smtClean="0"/>
              <a:t> وفي اللبائن البعدية مثل الكنغر واللبائن الكيسية مثل اكلات اللحوم والانسان تكون الغدد حويصلية مركبة مكونة من فصوص وتفتح الى قمة حلمة بواسطة قنوات او بقناه واحده في حالة وجود الصهريج في الحلمة , فهناك اختلافات تشريحية بين الحلمة الكاذبة</a:t>
            </a:r>
          </a:p>
          <a:p>
            <a:r>
              <a:rPr lang="en-US" b="1" dirty="0" smtClean="0"/>
              <a:t>teat </a:t>
            </a:r>
            <a:r>
              <a:rPr lang="ar-IQ" b="1" dirty="0" smtClean="0"/>
              <a:t>والحقيقة </a:t>
            </a:r>
            <a:r>
              <a:rPr lang="en-US" b="1" dirty="0" smtClean="0"/>
              <a:t>nipple </a:t>
            </a:r>
            <a:r>
              <a:rPr lang="ar-IQ" b="1" dirty="0" smtClean="0"/>
              <a:t>من خلال وجود الصهريج في الاولى وانعدامه في الثانية مع وجودالقنوات الموصلة.</a:t>
            </a: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260648"/>
            <a:ext cx="8424936"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sp>
        <p:nvSpPr>
          <p:cNvPr id="3" name="Content Placeholder 2"/>
          <p:cNvSpPr>
            <a:spLocks noGrp="1"/>
          </p:cNvSpPr>
          <p:nvPr>
            <p:ph idx="1"/>
          </p:nvPr>
        </p:nvSpPr>
        <p:spPr>
          <a:xfrm>
            <a:off x="0" y="620688"/>
            <a:ext cx="9144000" cy="6237312"/>
          </a:xfrm>
        </p:spPr>
        <p:txBody>
          <a:bodyPr>
            <a:normAutofit fontScale="25000" lnSpcReduction="20000"/>
          </a:bodyPr>
          <a:lstStyle/>
          <a:p>
            <a:r>
              <a:rPr lang="en-US" dirty="0" smtClean="0"/>
              <a:t>.</a:t>
            </a:r>
            <a:r>
              <a:rPr lang="ar-IQ" sz="9600" dirty="0" smtClean="0"/>
              <a:t>الشعر </a:t>
            </a:r>
            <a:r>
              <a:rPr lang="en-US" sz="9600" dirty="0" smtClean="0"/>
              <a:t>hair</a:t>
            </a:r>
            <a:r>
              <a:rPr lang="ar-IQ" sz="9600" dirty="0" smtClean="0"/>
              <a:t> تركيب بشري المنشأ يوجد في اللبائن فقط ويشتق من الطبقة المولدة </a:t>
            </a:r>
            <a:r>
              <a:rPr lang="ar-IQ" sz="11200" dirty="0" smtClean="0"/>
              <a:t>للبشرة ويبرز بزاوية </a:t>
            </a:r>
            <a:r>
              <a:rPr lang="ar-IQ" sz="9600" dirty="0" smtClean="0"/>
              <a:t>واحده من الجلد.</a:t>
            </a:r>
          </a:p>
          <a:p>
            <a:r>
              <a:rPr lang="ar-IQ" sz="9600" dirty="0" smtClean="0"/>
              <a:t> للشعر وظائف عديده منها اضفاء الناحية الجمالية والوقاية والمحافظة على درجة حراره الجسم ويقوم شعر المنخرين والذن بمنع دخول الاتربة ويعمل شعر الرموش على وقاية العين والشعر على الذيل لطرد الحشرات كما يقوم بواج دفاعي كما في الدعلج </a:t>
            </a:r>
            <a:r>
              <a:rPr lang="en-US" sz="9600" dirty="0" smtClean="0"/>
              <a:t>porcupine </a:t>
            </a:r>
            <a:r>
              <a:rPr lang="ar-IQ" sz="9600" dirty="0" smtClean="0"/>
              <a:t>والقنفذ </a:t>
            </a:r>
            <a:r>
              <a:rPr lang="en-US" sz="9600" dirty="0" smtClean="0"/>
              <a:t>hedgehog </a:t>
            </a:r>
            <a:r>
              <a:rPr lang="ar-IQ" sz="9600" dirty="0" smtClean="0"/>
              <a:t>..</a:t>
            </a:r>
          </a:p>
          <a:p>
            <a:r>
              <a:rPr lang="ar-IQ" sz="9600" dirty="0" smtClean="0"/>
              <a:t>تتكون الشعرة من بروز علوي عباره عن خلايا ميتة يعرف بالساق </a:t>
            </a:r>
            <a:r>
              <a:rPr lang="en-US" sz="9600" dirty="0" smtClean="0">
                <a:solidFill>
                  <a:srgbClr val="FF0000"/>
                </a:solidFill>
              </a:rPr>
              <a:t>hair shaft  </a:t>
            </a:r>
            <a:r>
              <a:rPr lang="ar-IQ" sz="9600" dirty="0" smtClean="0"/>
              <a:t>الذي يتكون من نخاع الشعرة </a:t>
            </a:r>
            <a:r>
              <a:rPr lang="en-US" sz="9600" dirty="0" smtClean="0">
                <a:solidFill>
                  <a:srgbClr val="7030A0"/>
                </a:solidFill>
              </a:rPr>
              <a:t>hair medulla </a:t>
            </a:r>
            <a:r>
              <a:rPr lang="ar-IQ" sz="9600" dirty="0" smtClean="0"/>
              <a:t>يليها للخارج قشرة الشعرة  </a:t>
            </a:r>
            <a:r>
              <a:rPr lang="en-US" sz="9600" dirty="0" smtClean="0">
                <a:solidFill>
                  <a:srgbClr val="7030A0"/>
                </a:solidFill>
              </a:rPr>
              <a:t>hair cortex </a:t>
            </a:r>
            <a:r>
              <a:rPr lang="ar-IQ" sz="9600" dirty="0" smtClean="0"/>
              <a:t>وهذه تحاط بطبقة كايتينية تسمى </a:t>
            </a:r>
            <a:r>
              <a:rPr lang="en-US" sz="9600" dirty="0" smtClean="0">
                <a:solidFill>
                  <a:srgbClr val="7030A0"/>
                </a:solidFill>
              </a:rPr>
              <a:t>hair cuticle </a:t>
            </a:r>
            <a:r>
              <a:rPr lang="ar-IQ" sz="9600" dirty="0" smtClean="0"/>
              <a:t>التي تعطي للشعرة طبيعتها الناعمة والخشنة .</a:t>
            </a:r>
          </a:p>
          <a:p>
            <a:r>
              <a:rPr lang="ar-IQ" sz="9600" dirty="0" smtClean="0"/>
              <a:t>وجزء قاعدي في حويصلة الشعرة </a:t>
            </a:r>
            <a:r>
              <a:rPr lang="en-US" sz="9600" dirty="0" smtClean="0">
                <a:solidFill>
                  <a:srgbClr val="FF0000"/>
                </a:solidFill>
              </a:rPr>
              <a:t>follicle hair </a:t>
            </a:r>
            <a:r>
              <a:rPr lang="ar-IQ" sz="9600" dirty="0" smtClean="0"/>
              <a:t>مغروس في الادمة تسمى الجذر </a:t>
            </a:r>
            <a:r>
              <a:rPr lang="en-US" sz="9600" dirty="0" smtClean="0"/>
              <a:t>root </a:t>
            </a:r>
            <a:r>
              <a:rPr lang="ar-IQ" sz="9600" dirty="0" smtClean="0"/>
              <a:t>حيث يتسع عند قاعده الحويصلة مكونا البصلة </a:t>
            </a:r>
            <a:r>
              <a:rPr lang="en-US" sz="9600" dirty="0" smtClean="0"/>
              <a:t>bulb </a:t>
            </a:r>
            <a:r>
              <a:rPr lang="ar-IQ" sz="9600" dirty="0" smtClean="0"/>
              <a:t>.ويمتد من الجزء العلوي للادمة الى الجزء القاعدي من حوصلة الشعرة عضلة ناصبة </a:t>
            </a:r>
            <a:r>
              <a:rPr lang="en-US" sz="9600" dirty="0" err="1" smtClean="0">
                <a:solidFill>
                  <a:srgbClr val="FF0000"/>
                </a:solidFill>
              </a:rPr>
              <a:t>pili</a:t>
            </a:r>
            <a:r>
              <a:rPr lang="en-US" sz="9600" dirty="0" smtClean="0">
                <a:solidFill>
                  <a:srgbClr val="FF0000"/>
                </a:solidFill>
              </a:rPr>
              <a:t> </a:t>
            </a:r>
            <a:r>
              <a:rPr lang="en-US" sz="9600" dirty="0" err="1" smtClean="0">
                <a:solidFill>
                  <a:srgbClr val="FF0000"/>
                </a:solidFill>
              </a:rPr>
              <a:t>arrector</a:t>
            </a:r>
            <a:r>
              <a:rPr lang="en-US" sz="9600" dirty="0" smtClean="0">
                <a:solidFill>
                  <a:srgbClr val="FF0000"/>
                </a:solidFill>
              </a:rPr>
              <a:t> </a:t>
            </a:r>
            <a:r>
              <a:rPr lang="ar-IQ" sz="9600" dirty="0" smtClean="0"/>
              <a:t>مكونة من الياف عضلية ملساء وهذه العضلة تسحب قاعده الشعر مسببة انتصابها في ظروف مثل الخوف والغضب . ويعزى لون الشعر الى وجود صبغات مترسبة في المسافات بين الخلوية خلال عملية النمو </a:t>
            </a:r>
            <a:r>
              <a:rPr lang="en-US" sz="9600" dirty="0" smtClean="0"/>
              <a:t>.</a:t>
            </a:r>
          </a:p>
          <a:p>
            <a:r>
              <a:rPr lang="en-US" sz="9600" dirty="0" smtClean="0"/>
              <a:t/>
            </a:r>
            <a:br>
              <a:rPr lang="en-US" sz="9600" dirty="0" smtClean="0"/>
            </a:br>
            <a:r>
              <a:rPr lang="ar-IQ" sz="9600" dirty="0" smtClean="0"/>
              <a:t>والشعر قد يتحور الى شعر طويل جداً كالذي يوجد على ذنب الاغنام والابقار مثلاً او يتحول الى تراكيب حسية كما في القطط والكلاب اوالى شعر قوي كرموش العين او يتحول الى اشواك كما في القنفذ .</a:t>
            </a:r>
            <a:br>
              <a:rPr lang="ar-IQ" sz="9600" dirty="0" smtClean="0"/>
            </a:br>
            <a:endParaRPr lang="ar-IQ"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764704"/>
            <a:ext cx="8352928"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8229600" cy="85998"/>
          </a:xfrm>
        </p:spPr>
        <p:txBody>
          <a:bodyPr>
            <a:normAutofit fontScale="90000"/>
          </a:bodyPr>
          <a:lstStyle/>
          <a:p>
            <a:endParaRPr lang="ar-IQ" dirty="0"/>
          </a:p>
        </p:txBody>
      </p:sp>
      <p:sp>
        <p:nvSpPr>
          <p:cNvPr id="3" name="Content Placeholder 2"/>
          <p:cNvSpPr>
            <a:spLocks noGrp="1"/>
          </p:cNvSpPr>
          <p:nvPr>
            <p:ph idx="1"/>
          </p:nvPr>
        </p:nvSpPr>
        <p:spPr>
          <a:xfrm>
            <a:off x="457200" y="764704"/>
            <a:ext cx="8435280" cy="6093296"/>
          </a:xfrm>
        </p:spPr>
        <p:txBody>
          <a:bodyPr>
            <a:normAutofit/>
          </a:bodyPr>
          <a:lstStyle/>
          <a:p>
            <a:r>
              <a:rPr lang="ar-IQ" dirty="0" smtClean="0"/>
              <a:t>المخالب والاظافر </a:t>
            </a:r>
            <a:r>
              <a:rPr lang="en-US" dirty="0" smtClean="0"/>
              <a:t>claws and nails </a:t>
            </a:r>
            <a:r>
              <a:rPr lang="ar-IQ" dirty="0" smtClean="0"/>
              <a:t>يتميز المخلب في اللبائن بكون الصفيحة السفل</a:t>
            </a:r>
            <a:r>
              <a:rPr lang="ar-IQ" sz="2400" dirty="0" smtClean="0"/>
              <a:t>ية مختزلة ومستمره مع الوسادة عند نهاية االصبع وتكون المخالب في عائلة القطط قابلة للسحب لتصبح داخل غالف عند عدم استعمالها وفي معظم الظلفيات تتطور المخالب الى حوافر تتحمل وزن الحيوان . الاظافر </a:t>
            </a:r>
            <a:r>
              <a:rPr lang="en-US" sz="2400" dirty="0" smtClean="0"/>
              <a:t>nails </a:t>
            </a:r>
            <a:r>
              <a:rPr lang="ar-IQ" sz="2400" dirty="0" smtClean="0"/>
              <a:t>عباره عن صفائح متقرنة تغطي السطح الظهري للسالميات النهائية وتعرف بالصفيحة العليا</a:t>
            </a:r>
            <a:r>
              <a:rPr lang="en-US" sz="2400" dirty="0" smtClean="0"/>
              <a:t>unguis </a:t>
            </a:r>
            <a:r>
              <a:rPr lang="ar-IQ" sz="2400" dirty="0" smtClean="0"/>
              <a:t> وتكون هىذه الصفيحة كبيره ومسطحة ومكونة من خلايا الطبقة الشفافة والمقترنة . تحتها الصفيحة تحت الظفرية </a:t>
            </a:r>
            <a:r>
              <a:rPr lang="en-US" sz="2400" dirty="0" smtClean="0"/>
              <a:t>sub unguis </a:t>
            </a:r>
            <a:r>
              <a:rPr lang="ar-IQ" sz="2400" dirty="0" smtClean="0"/>
              <a:t>تكون ضامره . </a:t>
            </a:r>
            <a:endParaRPr lang="ar-IQ" dirty="0" smtClean="0"/>
          </a:p>
          <a:p>
            <a:endParaRPr lang="ar-IQ" sz="1800" dirty="0"/>
          </a:p>
        </p:txBody>
      </p:sp>
      <p:pic>
        <p:nvPicPr>
          <p:cNvPr id="6" name="Picture 2"/>
          <p:cNvPicPr>
            <a:picLocks noChangeAspect="1" noChangeArrowheads="1"/>
          </p:cNvPicPr>
          <p:nvPr/>
        </p:nvPicPr>
        <p:blipFill>
          <a:blip r:embed="rId2" cstate="print"/>
          <a:srcRect/>
          <a:stretch>
            <a:fillRect/>
          </a:stretch>
        </p:blipFill>
        <p:spPr bwMode="auto">
          <a:xfrm>
            <a:off x="611560" y="4437112"/>
            <a:ext cx="2232248"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Autofit/>
          </a:bodyPr>
          <a:lstStyle/>
          <a:p>
            <a:r>
              <a:rPr lang="ar-IQ" sz="3600" dirty="0" smtClean="0"/>
              <a:t>انواع القرون</a:t>
            </a:r>
            <a:r>
              <a:rPr lang="en-US" sz="3600" dirty="0" smtClean="0"/>
              <a:t>horns </a:t>
            </a:r>
            <a:endParaRPr lang="ar-IQ" sz="3600" dirty="0"/>
          </a:p>
        </p:txBody>
      </p:sp>
      <p:sp>
        <p:nvSpPr>
          <p:cNvPr id="3" name="Content Placeholder 2"/>
          <p:cNvSpPr>
            <a:spLocks noGrp="1"/>
          </p:cNvSpPr>
          <p:nvPr>
            <p:ph idx="1"/>
          </p:nvPr>
        </p:nvSpPr>
        <p:spPr>
          <a:xfrm>
            <a:off x="179512" y="548680"/>
            <a:ext cx="8784976" cy="5904656"/>
          </a:xfrm>
        </p:spPr>
        <p:txBody>
          <a:bodyPr>
            <a:normAutofit fontScale="92500" lnSpcReduction="20000"/>
          </a:bodyPr>
          <a:lstStyle/>
          <a:p>
            <a:r>
              <a:rPr lang="ar-IQ" dirty="0" smtClean="0"/>
              <a:t>القرون </a:t>
            </a:r>
            <a:r>
              <a:rPr lang="en-US" dirty="0" smtClean="0"/>
              <a:t>horns </a:t>
            </a:r>
            <a:r>
              <a:rPr lang="ar-IQ" dirty="0" smtClean="0"/>
              <a:t>وهي مشتقات جلدية تظهر على السطح الظهري لبعض اللبائن وتكون على انواع منها :</a:t>
            </a:r>
          </a:p>
          <a:p>
            <a:r>
              <a:rPr lang="ar-IQ" dirty="0" smtClean="0"/>
              <a:t> </a:t>
            </a:r>
            <a:r>
              <a:rPr lang="en-US" dirty="0" smtClean="0"/>
              <a:t>-1 .</a:t>
            </a:r>
            <a:r>
              <a:rPr lang="ar-IQ" dirty="0" smtClean="0"/>
              <a:t>القرون القرنية الليفية </a:t>
            </a:r>
            <a:r>
              <a:rPr lang="en-US" dirty="0" smtClean="0"/>
              <a:t>horns fiber –keratin </a:t>
            </a:r>
            <a:r>
              <a:rPr lang="ar-IQ" dirty="0" smtClean="0"/>
              <a:t>كما في وحيد القرن. ويتكون من الحزم الشعرية تتخلله مناطق حية فيها اوعية دموية واعصاب وينشا من العظم الجبهي للجمجمة من بشرة الجلد.</a:t>
            </a:r>
            <a:endParaRPr lang="en-US" dirty="0" smtClean="0"/>
          </a:p>
          <a:p>
            <a:r>
              <a:rPr lang="ar-IQ" dirty="0" smtClean="0"/>
              <a:t>2-القرون الوعلية </a:t>
            </a:r>
            <a:r>
              <a:rPr lang="en-US" dirty="0" smtClean="0"/>
              <a:t>antlers </a:t>
            </a:r>
            <a:r>
              <a:rPr lang="ar-IQ" dirty="0" smtClean="0"/>
              <a:t>توجد في ذكور عائلة الغزلان . </a:t>
            </a:r>
          </a:p>
          <a:p>
            <a:r>
              <a:rPr lang="en-US" dirty="0" smtClean="0"/>
              <a:t>-3 .</a:t>
            </a:r>
            <a:r>
              <a:rPr lang="ar-IQ" dirty="0" smtClean="0"/>
              <a:t>القرون الشائكة </a:t>
            </a:r>
            <a:r>
              <a:rPr lang="en-US" smtClean="0"/>
              <a:t> prong </a:t>
            </a:r>
            <a:r>
              <a:rPr lang="en-US" dirty="0" smtClean="0"/>
              <a:t>horns</a:t>
            </a:r>
            <a:r>
              <a:rPr lang="ar-IQ" dirty="0" smtClean="0"/>
              <a:t>يوجد ىذا النوع في الظبي الروسي.</a:t>
            </a:r>
            <a:endParaRPr lang="en-US" dirty="0" smtClean="0"/>
          </a:p>
          <a:p>
            <a:r>
              <a:rPr lang="en-US" dirty="0" smtClean="0"/>
              <a:t>4 .</a:t>
            </a:r>
            <a:r>
              <a:rPr lang="ar-IQ" dirty="0" smtClean="0"/>
              <a:t>- القرون المجوفة(الحقيقية) </a:t>
            </a:r>
            <a:r>
              <a:rPr lang="en-US" dirty="0" smtClean="0"/>
              <a:t>)horns hollow </a:t>
            </a:r>
            <a:r>
              <a:rPr lang="ar-IQ" dirty="0" smtClean="0"/>
              <a:t>يوجد في الماعز والاغنام وقد يقتصر وجوده في انواع معينة على الذكور دون االناث .</a:t>
            </a:r>
          </a:p>
          <a:p>
            <a:endParaRPr lang="ar-IQ" dirty="0" smtClean="0"/>
          </a:p>
          <a:p>
            <a:r>
              <a:rPr lang="ar-IQ" dirty="0" smtClean="0"/>
              <a:t>5-القرون البسيطة مثل قرون الزرافة </a:t>
            </a:r>
            <a:r>
              <a:rPr lang="en-US" dirty="0" smtClean="0"/>
              <a:t>simple horn</a:t>
            </a:r>
            <a:r>
              <a:rPr lang="ar-IQ" dirty="0" smtClean="0"/>
              <a:t>قرون الزرافة قصيره وغير متفرعة ودائمو وتوجد في كلا الجنسين</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sp>
        <p:nvSpPr>
          <p:cNvPr id="3" name="Content Placeholder 2"/>
          <p:cNvSpPr>
            <a:spLocks noGrp="1"/>
          </p:cNvSpPr>
          <p:nvPr>
            <p:ph idx="1"/>
          </p:nvPr>
        </p:nvSpPr>
        <p:spPr>
          <a:xfrm>
            <a:off x="251520" y="548680"/>
            <a:ext cx="8712968" cy="6048672"/>
          </a:xfrm>
        </p:spPr>
        <p:txBody>
          <a:bodyPr>
            <a:normAutofit fontScale="92500" lnSpcReduction="20000"/>
          </a:bodyPr>
          <a:lstStyle/>
          <a:p>
            <a:r>
              <a:rPr lang="en-US" dirty="0" smtClean="0"/>
              <a:t/>
            </a:r>
            <a:br>
              <a:rPr lang="en-US" dirty="0" smtClean="0"/>
            </a:br>
            <a:r>
              <a:rPr lang="ar-IQ" dirty="0" smtClean="0"/>
              <a:t>والبشرة في البرمائيات مكونة من نفس التركيب النموذجي . اما الادمة فتتميز الى منطقتين :- منطقة خارجية مكونة من نسيج ضام مفكك اسفنجي تعرف </a:t>
            </a:r>
            <a:r>
              <a:rPr lang="ar-IQ" dirty="0" smtClean="0">
                <a:solidFill>
                  <a:srgbClr val="FF0000"/>
                </a:solidFill>
              </a:rPr>
              <a:t>بالطبقة الاسفنجية </a:t>
            </a:r>
            <a:r>
              <a:rPr lang="en-US" dirty="0" smtClean="0">
                <a:solidFill>
                  <a:srgbClr val="FF0000"/>
                </a:solidFill>
              </a:rPr>
              <a:t>stratum </a:t>
            </a:r>
            <a:r>
              <a:rPr lang="en-US" dirty="0" err="1" smtClean="0">
                <a:solidFill>
                  <a:srgbClr val="FF0000"/>
                </a:solidFill>
              </a:rPr>
              <a:t>spongiosum</a:t>
            </a:r>
            <a:r>
              <a:rPr lang="en-US" dirty="0" smtClean="0">
                <a:solidFill>
                  <a:srgbClr val="FF0000"/>
                </a:solidFill>
              </a:rPr>
              <a:t> </a:t>
            </a:r>
            <a:r>
              <a:rPr lang="ar-IQ" dirty="0" smtClean="0"/>
              <a:t>وطبقة داخلية مكونة من نسيج ضام غليظ القوام وتعرف بالطبقة الكثيفة </a:t>
            </a:r>
            <a:r>
              <a:rPr lang="en-US" dirty="0" smtClean="0">
                <a:solidFill>
                  <a:srgbClr val="FF0000"/>
                </a:solidFill>
              </a:rPr>
              <a:t>Stratum </a:t>
            </a:r>
            <a:r>
              <a:rPr lang="en-US" dirty="0" err="1" smtClean="0">
                <a:solidFill>
                  <a:srgbClr val="FF0000"/>
                </a:solidFill>
              </a:rPr>
              <a:t>Compactum</a:t>
            </a:r>
            <a:r>
              <a:rPr lang="en-US" dirty="0" smtClean="0">
                <a:solidFill>
                  <a:srgbClr val="FF0000"/>
                </a:solidFill>
              </a:rPr>
              <a:t> </a:t>
            </a:r>
            <a:r>
              <a:rPr lang="ar-IQ" dirty="0" smtClean="0"/>
              <a:t>ويوجد بها شرائط عمودية من نسيج ضام ليفي .</a:t>
            </a:r>
            <a:br>
              <a:rPr lang="ar-IQ" dirty="0" smtClean="0"/>
            </a:br>
            <a:r>
              <a:rPr lang="ar-IQ" dirty="0" smtClean="0"/>
              <a:t>ويتميز جلد البرمائيات بوجود الخلايا الصبغية السوداء </a:t>
            </a:r>
            <a:r>
              <a:rPr lang="en-US" dirty="0" err="1" smtClean="0">
                <a:solidFill>
                  <a:srgbClr val="FF0000"/>
                </a:solidFill>
              </a:rPr>
              <a:t>Melanophores</a:t>
            </a:r>
            <a:r>
              <a:rPr lang="en-US" dirty="0" smtClean="0">
                <a:solidFill>
                  <a:srgbClr val="FF0000"/>
                </a:solidFill>
              </a:rPr>
              <a:t> </a:t>
            </a:r>
            <a:r>
              <a:rPr lang="ar-IQ" dirty="0" smtClean="0"/>
              <a:t>التي تكون صفا منتظما اسفل البشرة مباشرة وتستطيع هذه الخلايا ان تغير من شكلها فتعطي للحيوان اللون الاسود الداكن او الباهت طبقا لتكيف البيئة التي تحياها هذه الحيوانات . كما يتميز جلد البرمائيات بأنه مزود بأمداد دموي غزير لما له من علاقة هامة في عملية التنفس الجلدي التي تقوم بها هذه الحيوانات وخاصة اثناء السبات الشتوي </a:t>
            </a:r>
            <a:r>
              <a:rPr lang="en-US" dirty="0" smtClean="0"/>
              <a:t>Hibernation </a:t>
            </a:r>
            <a:r>
              <a:rPr lang="ar-IQ" dirty="0" smtClean="0"/>
              <a:t>حيث ان طبيعة الجلد الرطبة تساعد على عملية تبادل الغازات : الاوكسجين وثاني اوكسيد الكربون اثناء عملية التنفس</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ar-IQ" sz="2000" dirty="0" smtClean="0"/>
              <a:t>مقطجع عرضي في جلد البرمائيات</a:t>
            </a:r>
            <a:endParaRPr lang="ar-IQ"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196752"/>
            <a:ext cx="828092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r"/>
            <a:r>
              <a:rPr lang="ar-IQ" sz="2400" dirty="0" smtClean="0"/>
              <a:t/>
            </a:r>
            <a:br>
              <a:rPr lang="ar-IQ" sz="2400" dirty="0" smtClean="0"/>
            </a:br>
            <a:r>
              <a:rPr lang="ar-IQ" sz="2400" dirty="0" smtClean="0"/>
              <a:t>الجهاز </a:t>
            </a:r>
            <a:r>
              <a:rPr lang="ar-IQ" sz="2400" dirty="0"/>
              <a:t>الجلدي لصنف </a:t>
            </a:r>
            <a:r>
              <a:rPr lang="ar-IQ" sz="2400" dirty="0" smtClean="0"/>
              <a:t>الزواحف</a:t>
            </a:r>
            <a:r>
              <a:rPr lang="en-US" sz="2400" dirty="0"/>
              <a:t>Dermal system of class </a:t>
            </a:r>
            <a:r>
              <a:rPr lang="en-US" sz="2400" dirty="0" err="1" smtClean="0"/>
              <a:t>Reptilia</a:t>
            </a:r>
            <a:r>
              <a:rPr lang="ar-IQ" sz="2400" dirty="0" smtClean="0"/>
              <a:t> </a:t>
            </a:r>
            <a:br>
              <a:rPr lang="ar-IQ" sz="2400" dirty="0" smtClean="0"/>
            </a:br>
            <a:endParaRPr lang="ar-IQ" sz="2400" dirty="0"/>
          </a:p>
        </p:txBody>
      </p:sp>
      <p:sp>
        <p:nvSpPr>
          <p:cNvPr id="3" name="Content Placeholder 2"/>
          <p:cNvSpPr>
            <a:spLocks noGrp="1"/>
          </p:cNvSpPr>
          <p:nvPr>
            <p:ph idx="1"/>
          </p:nvPr>
        </p:nvSpPr>
        <p:spPr>
          <a:xfrm>
            <a:off x="0" y="692696"/>
            <a:ext cx="9144000" cy="6165304"/>
          </a:xfrm>
        </p:spPr>
        <p:txBody>
          <a:bodyPr>
            <a:normAutofit fontScale="40000" lnSpcReduction="20000"/>
          </a:bodyPr>
          <a:lstStyle/>
          <a:p>
            <a:r>
              <a:rPr lang="ar-IQ" sz="5000" dirty="0" smtClean="0"/>
              <a:t/>
            </a:r>
            <a:br>
              <a:rPr lang="ar-IQ" sz="5000" dirty="0" smtClean="0"/>
            </a:br>
            <a:r>
              <a:rPr lang="ar-IQ" sz="5000" dirty="0"/>
              <a:t>جلد الزواحف يتكون ايضا من الطبقتين الاساسيتين الا ان البشرة هنا تتميز بانها رقيقة فهي تتكون من صفين او ثلاثة فقط من الخلايا </a:t>
            </a:r>
            <a:r>
              <a:rPr lang="ar-IQ" sz="5000" dirty="0" smtClean="0"/>
              <a:t>.</a:t>
            </a:r>
          </a:p>
          <a:p>
            <a:r>
              <a:rPr lang="ar-IQ" sz="5000" dirty="0" smtClean="0"/>
              <a:t/>
            </a:r>
            <a:br>
              <a:rPr lang="ar-IQ" sz="5000" dirty="0" smtClean="0"/>
            </a:br>
            <a:r>
              <a:rPr lang="ar-IQ" sz="5000" dirty="0"/>
              <a:t>والمشتقات الهيكلية الخارجية لجلد جميع الزواحف هي الحراشف القرنية </a:t>
            </a:r>
            <a:r>
              <a:rPr lang="en-US" sz="5000" dirty="0">
                <a:solidFill>
                  <a:srgbClr val="FF0000"/>
                </a:solidFill>
              </a:rPr>
              <a:t>Horny scales </a:t>
            </a:r>
            <a:r>
              <a:rPr lang="ar-IQ" sz="5000" dirty="0"/>
              <a:t>والمخالب </a:t>
            </a:r>
            <a:r>
              <a:rPr lang="en-US" sz="5000" dirty="0">
                <a:solidFill>
                  <a:srgbClr val="FF0000"/>
                </a:solidFill>
              </a:rPr>
              <a:t>claws</a:t>
            </a:r>
            <a:r>
              <a:rPr lang="en-US" sz="5000" dirty="0"/>
              <a:t> </a:t>
            </a:r>
            <a:r>
              <a:rPr lang="ar-IQ" sz="5000" dirty="0"/>
              <a:t>وكذلك الدروع العظمية </a:t>
            </a:r>
            <a:r>
              <a:rPr lang="en-US" sz="5000" dirty="0">
                <a:solidFill>
                  <a:srgbClr val="FF0000"/>
                </a:solidFill>
              </a:rPr>
              <a:t>shields</a:t>
            </a:r>
            <a:r>
              <a:rPr lang="en-US" sz="5000" dirty="0"/>
              <a:t> </a:t>
            </a:r>
            <a:r>
              <a:rPr lang="ar-IQ" sz="5000" dirty="0"/>
              <a:t>لبعض الزواحف كما في مجموعة السلاحف </a:t>
            </a:r>
            <a:r>
              <a:rPr lang="en-US" sz="5000" dirty="0" err="1"/>
              <a:t>Chelonia</a:t>
            </a:r>
            <a:r>
              <a:rPr lang="en-US" sz="5000" dirty="0"/>
              <a:t> </a:t>
            </a:r>
            <a:r>
              <a:rPr lang="en-US" sz="5000" dirty="0" smtClean="0"/>
              <a:t>:-</a:t>
            </a:r>
          </a:p>
          <a:p>
            <a:r>
              <a:rPr lang="en-US" sz="5000" dirty="0" smtClean="0"/>
              <a:t/>
            </a:r>
            <a:br>
              <a:rPr lang="en-US" sz="5000" dirty="0" smtClean="0"/>
            </a:br>
            <a:r>
              <a:rPr lang="en-US" sz="5000" dirty="0"/>
              <a:t>1- </a:t>
            </a:r>
            <a:r>
              <a:rPr lang="ar-IQ" sz="5000" dirty="0">
                <a:solidFill>
                  <a:srgbClr val="FF0000"/>
                </a:solidFill>
              </a:rPr>
              <a:t>الحراشف القرنية </a:t>
            </a:r>
            <a:r>
              <a:rPr lang="en-US" sz="5000" dirty="0">
                <a:solidFill>
                  <a:srgbClr val="FF0000"/>
                </a:solidFill>
              </a:rPr>
              <a:t>Horny scales</a:t>
            </a:r>
            <a:r>
              <a:rPr lang="en-US" sz="5000" dirty="0" smtClean="0"/>
              <a:t/>
            </a:r>
            <a:br>
              <a:rPr lang="en-US" sz="5000" dirty="0" smtClean="0"/>
            </a:br>
            <a:r>
              <a:rPr lang="ar-IQ" sz="5000" dirty="0"/>
              <a:t>وهذه الحراشف تغطي سطح الجسم وتتكون هذه الحراشف كالآتي </a:t>
            </a:r>
            <a:r>
              <a:rPr lang="ar-IQ" sz="5000" dirty="0" smtClean="0"/>
              <a:t>:-</a:t>
            </a:r>
          </a:p>
          <a:p>
            <a:r>
              <a:rPr lang="ar-IQ" sz="5000" dirty="0" smtClean="0"/>
              <a:t/>
            </a:r>
            <a:br>
              <a:rPr lang="ar-IQ" sz="5000" dirty="0" smtClean="0"/>
            </a:br>
            <a:r>
              <a:rPr lang="ar-IQ" sz="5000" dirty="0"/>
              <a:t>تنشط خلايا ميزنكيمية من نسيج ا</a:t>
            </a:r>
            <a:r>
              <a:rPr lang="ar-IQ" sz="5000" dirty="0">
                <a:solidFill>
                  <a:srgbClr val="FF0000"/>
                </a:solidFill>
              </a:rPr>
              <a:t>لادمة</a:t>
            </a:r>
            <a:r>
              <a:rPr lang="ar-IQ" sz="5000" dirty="0"/>
              <a:t> فتبدأ في الانقسام ويزداد عددها فتدفع الطبقة المولدة التي تعلوها الى اعلى دافعة معها نسيج الادمة , وفي نفس الوقت تنشط خلايا الطبقة</a:t>
            </a:r>
            <a:r>
              <a:rPr lang="ar-IQ" sz="5000" dirty="0">
                <a:solidFill>
                  <a:srgbClr val="FF0000"/>
                </a:solidFill>
              </a:rPr>
              <a:t> المولدة </a:t>
            </a:r>
            <a:r>
              <a:rPr lang="ar-IQ" sz="5000" dirty="0"/>
              <a:t>فتبدأ هي الاخرى في الانقسام المتتالي والخلايا الناتجة من الانقسام تضغط على خلايا الطبقة </a:t>
            </a:r>
            <a:r>
              <a:rPr lang="ar-IQ" sz="5000" dirty="0">
                <a:solidFill>
                  <a:srgbClr val="FF0000"/>
                </a:solidFill>
              </a:rPr>
              <a:t>المخاطية</a:t>
            </a:r>
            <a:r>
              <a:rPr lang="ar-IQ" sz="5000" dirty="0"/>
              <a:t> والتي بالتالي تضغط على الخلايا </a:t>
            </a:r>
            <a:r>
              <a:rPr lang="ar-IQ" sz="5000" dirty="0">
                <a:solidFill>
                  <a:srgbClr val="FF0000"/>
                </a:solidFill>
              </a:rPr>
              <a:t>السطحية</a:t>
            </a:r>
            <a:r>
              <a:rPr lang="ar-IQ" sz="5000" dirty="0"/>
              <a:t> محولة اياها بواسطة عملية التحول القرني </a:t>
            </a:r>
            <a:r>
              <a:rPr lang="en-US" sz="5000" b="1" dirty="0" err="1">
                <a:solidFill>
                  <a:srgbClr val="7030A0"/>
                </a:solidFill>
              </a:rPr>
              <a:t>Keratinization</a:t>
            </a:r>
            <a:r>
              <a:rPr lang="en-US" sz="5000" dirty="0"/>
              <a:t> </a:t>
            </a:r>
            <a:r>
              <a:rPr lang="ar-IQ" sz="5000" dirty="0"/>
              <a:t>الى طبقة قرنية سميكة هي الحرشفة القرنية والمنطقة الواقعة اسفل هذه الحرشفة هي الحلمة الجلدية </a:t>
            </a:r>
            <a:r>
              <a:rPr lang="en-US" sz="5000" dirty="0"/>
              <a:t>dermal papilla </a:t>
            </a:r>
            <a:r>
              <a:rPr lang="en-US" sz="5000" dirty="0" smtClean="0"/>
              <a:t>(</a:t>
            </a:r>
            <a:r>
              <a:rPr lang="ar-IQ" sz="5000" dirty="0" smtClean="0"/>
              <a:t>) </a:t>
            </a:r>
            <a:r>
              <a:rPr lang="ar-IQ" sz="5000" dirty="0"/>
              <a:t>الغنية بالشعيرات الدموية والنهايات العصبية لتغذية هذه الحرشفة النامية ثم تنسحب الادمة وتتقرن البشرة لتكون الحراشف </a:t>
            </a:r>
            <a:r>
              <a:rPr lang="ar-IQ" sz="5000" dirty="0" smtClean="0"/>
              <a:t>.</a:t>
            </a:r>
          </a:p>
          <a:p>
            <a:r>
              <a:rPr lang="ar-IQ" sz="5000" dirty="0" smtClean="0"/>
              <a:t/>
            </a:r>
            <a:br>
              <a:rPr lang="ar-IQ" sz="5000" dirty="0" smtClean="0"/>
            </a:br>
            <a:r>
              <a:rPr lang="ar-IQ" sz="5000" dirty="0"/>
              <a:t>نظرا لان هذه الحراشف القرنية صلبة نوعا ما مما يعوق حركة الحيوان نجد ان منطقة البشرة الاصلية التي تربط وتصل الحراشف بعضها ببعض تظل رقيقة وغير مغطاة بمادة قرنية ولذا تعرف بالغشلء المفصلي </a:t>
            </a:r>
            <a:r>
              <a:rPr lang="en-US" sz="5000" dirty="0">
                <a:solidFill>
                  <a:srgbClr val="FF0000"/>
                </a:solidFill>
              </a:rPr>
              <a:t>articulating membrane </a:t>
            </a:r>
            <a:r>
              <a:rPr lang="ar-IQ" sz="5000" dirty="0"/>
              <a:t>والحراشف القرنية تنزع من وقت لآخر ليحل محلها حراشف اخرى وقد تنزع هذه الحراشف للجسم كله في وقت واحد كما هو الحال في الثعابين والزواحف الاخرى </a:t>
            </a:r>
            <a:r>
              <a:rPr lang="ar-IQ"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ar-IQ" dirty="0"/>
          </a:p>
        </p:txBody>
      </p:sp>
      <p:sp>
        <p:nvSpPr>
          <p:cNvPr id="3" name="Content Placeholder 2"/>
          <p:cNvSpPr>
            <a:spLocks noGrp="1"/>
          </p:cNvSpPr>
          <p:nvPr>
            <p:ph idx="1"/>
          </p:nvPr>
        </p:nvSpPr>
        <p:spPr>
          <a:xfrm>
            <a:off x="179512" y="260648"/>
            <a:ext cx="8784976" cy="6264696"/>
          </a:xfrm>
        </p:spPr>
        <p:txBody>
          <a:bodyPr/>
          <a:lstStyle/>
          <a:p>
            <a:r>
              <a:rPr lang="ar-IQ" dirty="0"/>
              <a:t>الدروع </a:t>
            </a:r>
            <a:r>
              <a:rPr lang="en-US" dirty="0"/>
              <a:t>Shields</a:t>
            </a:r>
            <a:r>
              <a:rPr lang="en-US" dirty="0" smtClean="0"/>
              <a:t/>
            </a:r>
            <a:br>
              <a:rPr lang="en-US" dirty="0" smtClean="0"/>
            </a:br>
            <a:r>
              <a:rPr lang="ar-IQ" sz="2400" dirty="0"/>
              <a:t>بعض الزواحف مثل السلاحف يغطي جسمها مادة عظمية على</a:t>
            </a:r>
            <a:r>
              <a:rPr lang="ar-IQ" sz="1800" dirty="0"/>
              <a:t> </a:t>
            </a:r>
            <a:r>
              <a:rPr lang="ar-IQ" sz="2400" dirty="0"/>
              <a:t>صورة دروع متصلة بعضها ببعض مكونة بذلك صندوق عظمي يغطي سطح الجسم كله وهذا الصندوق يسمى الصدفة </a:t>
            </a:r>
            <a:r>
              <a:rPr lang="en-US" sz="2400" dirty="0"/>
              <a:t>shell </a:t>
            </a:r>
            <a:r>
              <a:rPr lang="ar-IQ" sz="2400" dirty="0"/>
              <a:t>وتسمى دروع الصدفة بالصفائح العظمية </a:t>
            </a:r>
            <a:r>
              <a:rPr lang="en-US" sz="2400" dirty="0" err="1">
                <a:solidFill>
                  <a:srgbClr val="FF0000"/>
                </a:solidFill>
              </a:rPr>
              <a:t>osteoscutes</a:t>
            </a:r>
            <a:r>
              <a:rPr lang="en-US" sz="2400" dirty="0">
                <a:solidFill>
                  <a:srgbClr val="FF0000"/>
                </a:solidFill>
              </a:rPr>
              <a:t> </a:t>
            </a:r>
            <a:r>
              <a:rPr lang="ar-IQ" sz="2400" dirty="0"/>
              <a:t>وتتكون بنفس الطريقة التي تتكون بها الحراشف العظمية في الاسماك العظمية وهذه الدروع العظمية يغطيها من الخارج حراشف قرنية كالتي تغطي جسم الزواحف وهذه الحراشف تنشأفي السلاحف بطريقة تغاير مثيلتها من الزواحف الاخرى فهي تتكون على شكل حلقات او دوائر بحيث تدفع الحراشف القديمة نحو الاعلى وتظهر وكأنها دوائر متحدة المركز ولا توجد ظاهرة الانسلاخ في هذا النوع من </a:t>
            </a:r>
            <a:r>
              <a:rPr lang="ar-IQ" sz="2400" dirty="0" smtClean="0"/>
              <a:t>الزواحف.</a:t>
            </a:r>
          </a:p>
          <a:p>
            <a:endParaRPr lang="ar-IQ" sz="1600" dirty="0"/>
          </a:p>
        </p:txBody>
      </p:sp>
      <p:pic>
        <p:nvPicPr>
          <p:cNvPr id="6" name="Picture 2"/>
          <p:cNvPicPr>
            <a:picLocks noChangeAspect="1" noChangeArrowheads="1"/>
          </p:cNvPicPr>
          <p:nvPr/>
        </p:nvPicPr>
        <p:blipFill>
          <a:blip r:embed="rId2" cstate="print"/>
          <a:srcRect/>
          <a:stretch>
            <a:fillRect/>
          </a:stretch>
        </p:blipFill>
        <p:spPr bwMode="auto">
          <a:xfrm>
            <a:off x="1187624" y="3861048"/>
            <a:ext cx="576064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ar-IQ" sz="2800" dirty="0" smtClean="0"/>
              <a:t>الجهاز الجلدي في صنف الطيور</a:t>
            </a:r>
            <a:br>
              <a:rPr lang="ar-IQ" sz="2800" dirty="0" smtClean="0"/>
            </a:br>
            <a:r>
              <a:rPr lang="en-US" sz="2400" dirty="0" smtClean="0"/>
              <a:t>Dermal system of class Aves</a:t>
            </a:r>
            <a:endParaRPr lang="ar-IQ" sz="2800" dirty="0"/>
          </a:p>
        </p:txBody>
      </p:sp>
      <p:sp>
        <p:nvSpPr>
          <p:cNvPr id="3" name="Content Placeholder 2"/>
          <p:cNvSpPr>
            <a:spLocks noGrp="1"/>
          </p:cNvSpPr>
          <p:nvPr>
            <p:ph idx="1"/>
          </p:nvPr>
        </p:nvSpPr>
        <p:spPr>
          <a:xfrm>
            <a:off x="179512" y="908720"/>
            <a:ext cx="8784976" cy="5760640"/>
          </a:xfrm>
        </p:spPr>
        <p:txBody>
          <a:bodyPr>
            <a:normAutofit/>
          </a:bodyPr>
          <a:lstStyle/>
          <a:p>
            <a:r>
              <a:rPr lang="ar-IQ" dirty="0" smtClean="0"/>
              <a:t/>
            </a:r>
            <a:br>
              <a:rPr lang="ar-IQ" dirty="0" smtClean="0"/>
            </a:br>
            <a:r>
              <a:rPr lang="ar-IQ" dirty="0"/>
              <a:t>يتميز جلد الطيور ايضا الى بشرة خلوية مصففة وادمة </a:t>
            </a:r>
            <a:r>
              <a:rPr lang="ar-IQ" dirty="0" smtClean="0"/>
              <a:t>ليفية . تنعدم في الجلد الغدد عدا الغدد الدبريه و </a:t>
            </a:r>
            <a:r>
              <a:rPr lang="en-US" dirty="0" err="1" smtClean="0"/>
              <a:t>uropygeal</a:t>
            </a:r>
            <a:r>
              <a:rPr lang="en-US" dirty="0" smtClean="0"/>
              <a:t> gland </a:t>
            </a:r>
            <a:r>
              <a:rPr lang="ar-IQ" dirty="0"/>
              <a:t>الموجودة على مؤخرة المنطقة الذنبية في معظم الطيور ( عدا النعامة ) وتفرز مادة زيتية تغطي سطح الريش .</a:t>
            </a:r>
            <a:r>
              <a:rPr lang="ar-IQ" dirty="0" smtClean="0"/>
              <a:t/>
            </a:r>
            <a:br>
              <a:rPr lang="ar-IQ" dirty="0" smtClean="0"/>
            </a:br>
            <a:r>
              <a:rPr lang="ar-IQ" dirty="0"/>
              <a:t>اما المشتقات الهيكلية الخارجية للطيور فهي :-</a:t>
            </a:r>
            <a:r>
              <a:rPr lang="ar-IQ" dirty="0" smtClean="0"/>
              <a:t/>
            </a:r>
            <a:br>
              <a:rPr lang="ar-IQ" dirty="0" smtClean="0"/>
            </a:br>
            <a:r>
              <a:rPr lang="ar-IQ" dirty="0"/>
              <a:t>الريش </a:t>
            </a:r>
            <a:r>
              <a:rPr lang="en-US" dirty="0">
                <a:solidFill>
                  <a:srgbClr val="FF0000"/>
                </a:solidFill>
              </a:rPr>
              <a:t>feathers</a:t>
            </a:r>
            <a:r>
              <a:rPr lang="en-US" dirty="0"/>
              <a:t> </a:t>
            </a:r>
            <a:r>
              <a:rPr lang="ar-IQ" dirty="0"/>
              <a:t>والحراشف القرنية </a:t>
            </a:r>
            <a:r>
              <a:rPr lang="en-US" dirty="0">
                <a:solidFill>
                  <a:srgbClr val="FF0000"/>
                </a:solidFill>
              </a:rPr>
              <a:t>horny scales </a:t>
            </a:r>
            <a:r>
              <a:rPr lang="ar-IQ" dirty="0">
                <a:solidFill>
                  <a:srgbClr val="FF0000"/>
                </a:solidFill>
              </a:rPr>
              <a:t>الموجودة </a:t>
            </a:r>
            <a:r>
              <a:rPr lang="ar-IQ" dirty="0"/>
              <a:t>على اصابع القدم والمخالب </a:t>
            </a:r>
            <a:r>
              <a:rPr lang="en-US" dirty="0">
                <a:solidFill>
                  <a:srgbClr val="FF0000"/>
                </a:solidFill>
              </a:rPr>
              <a:t>claws</a:t>
            </a:r>
            <a:r>
              <a:rPr lang="en-US" dirty="0"/>
              <a:t> </a:t>
            </a:r>
            <a:r>
              <a:rPr lang="ar-IQ" dirty="0"/>
              <a:t>والمنقار القرني </a:t>
            </a:r>
            <a:r>
              <a:rPr lang="en-US" dirty="0">
                <a:solidFill>
                  <a:srgbClr val="FF0000"/>
                </a:solidFill>
              </a:rPr>
              <a:t>horny beak </a:t>
            </a:r>
            <a:r>
              <a:rPr lang="ar-IQ" dirty="0"/>
              <a:t>وكل هذه المشتقات تتكون بنفس الطريقة التي تتكون بها مثيلاتها في الزواحف اي بتجميع واندماج الطبقة القرنية للبشرة اي انها من اصل بشري </a:t>
            </a:r>
            <a:r>
              <a:rPr lang="en-US" dirty="0" err="1"/>
              <a:t>epiderma</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ar-IQ" sz="3100" dirty="0" smtClean="0"/>
              <a:t>انواع الريش</a:t>
            </a:r>
            <a:endParaRPr lang="ar-IQ" dirty="0"/>
          </a:p>
        </p:txBody>
      </p:sp>
      <p:sp>
        <p:nvSpPr>
          <p:cNvPr id="3" name="Content Placeholder 2"/>
          <p:cNvSpPr>
            <a:spLocks noGrp="1"/>
          </p:cNvSpPr>
          <p:nvPr>
            <p:ph idx="1"/>
          </p:nvPr>
        </p:nvSpPr>
        <p:spPr>
          <a:xfrm>
            <a:off x="179512" y="980728"/>
            <a:ext cx="8784976" cy="5472608"/>
          </a:xfrm>
        </p:spPr>
        <p:txBody>
          <a:bodyPr>
            <a:normAutofit fontScale="77500" lnSpcReduction="20000"/>
          </a:bodyPr>
          <a:lstStyle/>
          <a:p>
            <a:r>
              <a:rPr lang="ar-IQ" dirty="0" smtClean="0"/>
              <a:t>1- </a:t>
            </a:r>
            <a:r>
              <a:rPr lang="ar-IQ" dirty="0"/>
              <a:t>الريش الوبري او الخيطي </a:t>
            </a:r>
            <a:r>
              <a:rPr lang="en-US" dirty="0" err="1"/>
              <a:t>Filoplumes</a:t>
            </a:r>
            <a:r>
              <a:rPr lang="en-US" dirty="0"/>
              <a:t> :-</a:t>
            </a:r>
            <a:r>
              <a:rPr lang="en-US" dirty="0" smtClean="0"/>
              <a:t/>
            </a:r>
            <a:br>
              <a:rPr lang="en-US" dirty="0" smtClean="0"/>
            </a:br>
            <a:r>
              <a:rPr lang="ar-IQ" dirty="0"/>
              <a:t>وهو ريش صغير ودقيق وتتألف الريشة من ساق او محور مستقيم نحيف شعري الشكل ونهايته الطرفية تحمل بعض البروزات او الاسلات ( خيوط ) </a:t>
            </a:r>
            <a:r>
              <a:rPr lang="en-US" dirty="0"/>
              <a:t>barbs </a:t>
            </a:r>
            <a:r>
              <a:rPr lang="ar-IQ" dirty="0"/>
              <a:t>التي لا تتمفصل بعضها مع بعض اي </a:t>
            </a:r>
            <a:r>
              <a:rPr lang="ar-IQ" dirty="0" smtClean="0"/>
              <a:t>سائبة</a:t>
            </a:r>
          </a:p>
          <a:p>
            <a:r>
              <a:rPr lang="ar-IQ" dirty="0" smtClean="0"/>
              <a:t/>
            </a:r>
            <a:br>
              <a:rPr lang="ar-IQ" dirty="0" smtClean="0"/>
            </a:br>
            <a:r>
              <a:rPr lang="ar-IQ" dirty="0"/>
              <a:t>2- الريش الزغبي او التحتي </a:t>
            </a:r>
            <a:r>
              <a:rPr lang="en-US" dirty="0"/>
              <a:t>Down feathers :-</a:t>
            </a:r>
            <a:r>
              <a:rPr lang="en-US" dirty="0" smtClean="0"/>
              <a:t/>
            </a:r>
            <a:br>
              <a:rPr lang="en-US" dirty="0" smtClean="0"/>
            </a:br>
            <a:r>
              <a:rPr lang="ar-IQ" dirty="0"/>
              <a:t>وهو ما يوجد في الطيور حديثة الفقس </a:t>
            </a:r>
            <a:r>
              <a:rPr lang="en-US" dirty="0"/>
              <a:t>newly hatched birds </a:t>
            </a:r>
            <a:r>
              <a:rPr lang="ar-IQ" dirty="0"/>
              <a:t>وهو ريش صغير في الحجم ويتألف من ساق قصير سميك نسبياً يحمل في </a:t>
            </a:r>
            <a:r>
              <a:rPr lang="ar-IQ" dirty="0" smtClean="0"/>
              <a:t>نهايته </a:t>
            </a:r>
            <a:r>
              <a:rPr lang="ar-IQ" dirty="0"/>
              <a:t>الطرفية اسلات واسيلات </a:t>
            </a:r>
            <a:r>
              <a:rPr lang="en-US" dirty="0"/>
              <a:t>barbs &amp; barbules </a:t>
            </a:r>
            <a:r>
              <a:rPr lang="ar-IQ" dirty="0"/>
              <a:t>والاسيلات لا تتمفصل بعضها مع </a:t>
            </a:r>
            <a:r>
              <a:rPr lang="ar-IQ" dirty="0" smtClean="0"/>
              <a:t>بعض</a:t>
            </a:r>
          </a:p>
          <a:p>
            <a:r>
              <a:rPr lang="ar-IQ" dirty="0" smtClean="0"/>
              <a:t> </a:t>
            </a:r>
            <a:r>
              <a:rPr lang="ar-IQ" dirty="0"/>
              <a:t>.</a:t>
            </a:r>
            <a:r>
              <a:rPr lang="ar-IQ" dirty="0" smtClean="0"/>
              <a:t/>
            </a:r>
            <a:br>
              <a:rPr lang="ar-IQ" dirty="0" smtClean="0"/>
            </a:br>
            <a:r>
              <a:rPr lang="ar-IQ" dirty="0"/>
              <a:t>3- الريش القلمي </a:t>
            </a:r>
            <a:r>
              <a:rPr lang="en-US" dirty="0"/>
              <a:t>Quill feathers :-</a:t>
            </a:r>
            <a:r>
              <a:rPr lang="en-US" dirty="0" smtClean="0"/>
              <a:t/>
            </a:r>
            <a:br>
              <a:rPr lang="en-US" dirty="0" smtClean="0"/>
            </a:br>
            <a:r>
              <a:rPr lang="ar-IQ" dirty="0"/>
              <a:t>وهو الريش الكبير القوي الذي يعطي الجسم شكله العام لذا يعرف احياناً بالريش المحيطي وهو يؤلف ريش الاجنحة </a:t>
            </a:r>
            <a:r>
              <a:rPr lang="en-US" dirty="0" err="1"/>
              <a:t>Remiges</a:t>
            </a:r>
            <a:r>
              <a:rPr lang="en-US" dirty="0"/>
              <a:t> </a:t>
            </a:r>
            <a:r>
              <a:rPr lang="ar-IQ" dirty="0"/>
              <a:t>وريش الذنب </a:t>
            </a:r>
            <a:r>
              <a:rPr lang="en-US" dirty="0" err="1"/>
              <a:t>Rectrices</a:t>
            </a:r>
            <a:r>
              <a:rPr lang="en-US" dirty="0"/>
              <a:t> </a:t>
            </a:r>
            <a:r>
              <a:rPr lang="en-US" dirty="0" smtClean="0"/>
              <a:t>.</a:t>
            </a:r>
          </a:p>
          <a:p>
            <a:r>
              <a:rPr lang="ar-IQ" dirty="0" smtClean="0"/>
              <a:t>وتتألف </a:t>
            </a:r>
            <a:r>
              <a:rPr lang="ar-IQ" dirty="0"/>
              <a:t>الريشة القلمية من ساق قوي مركزي هو المحور </a:t>
            </a:r>
            <a:r>
              <a:rPr lang="en-US" dirty="0"/>
              <a:t>rachis </a:t>
            </a:r>
            <a:r>
              <a:rPr lang="ar-IQ" dirty="0"/>
              <a:t>على جانبيه تنمو الاسلات </a:t>
            </a:r>
            <a:r>
              <a:rPr lang="en-US" dirty="0" smtClean="0"/>
              <a:t>barbs </a:t>
            </a:r>
            <a:r>
              <a:rPr lang="ar-IQ" dirty="0"/>
              <a:t>التي منها تنمو الاسيلات </a:t>
            </a:r>
            <a:r>
              <a:rPr lang="en-US" dirty="0"/>
              <a:t>barbules </a:t>
            </a:r>
            <a:r>
              <a:rPr lang="en-US" dirty="0" smtClean="0"/>
              <a:t>(</a:t>
            </a:r>
            <a:r>
              <a:rPr lang="ar-IQ" dirty="0" smtClean="0"/>
              <a:t>. </a:t>
            </a:r>
            <a:r>
              <a:rPr lang="ar-IQ" dirty="0"/>
              <a:t>وهذه الاسيلات تتمفصل او ترتبط بأحكام مع مثيلاتها للاسلة التي تقع امامها بواسطة خطاطيف </a:t>
            </a:r>
            <a:r>
              <a:rPr lang="en-US" dirty="0" smtClean="0"/>
              <a:t>hooks</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332656"/>
            <a:ext cx="8712968" cy="6265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ar-IQ" sz="3200" dirty="0" smtClean="0"/>
              <a:t>الجهاز الجلدي لصنف اللبائن</a:t>
            </a:r>
            <a:r>
              <a:rPr lang="ar-IQ" sz="2000" dirty="0" smtClean="0"/>
              <a:t/>
            </a:r>
            <a:br>
              <a:rPr lang="ar-IQ" sz="2000" dirty="0" smtClean="0"/>
            </a:br>
            <a:r>
              <a:rPr lang="en-US" sz="2000" dirty="0" smtClean="0"/>
              <a:t>Dermal system of class </a:t>
            </a:r>
            <a:r>
              <a:rPr lang="en-US" sz="2000" dirty="0" err="1" smtClean="0"/>
              <a:t>Mammali</a:t>
            </a:r>
            <a:endParaRPr lang="ar-IQ" sz="2000" dirty="0"/>
          </a:p>
        </p:txBody>
      </p:sp>
      <p:sp>
        <p:nvSpPr>
          <p:cNvPr id="3" name="Content Placeholder 2"/>
          <p:cNvSpPr>
            <a:spLocks noGrp="1"/>
          </p:cNvSpPr>
          <p:nvPr>
            <p:ph idx="1"/>
          </p:nvPr>
        </p:nvSpPr>
        <p:spPr>
          <a:xfrm>
            <a:off x="251520" y="1052736"/>
            <a:ext cx="8712968" cy="5616624"/>
          </a:xfrm>
        </p:spPr>
        <p:txBody>
          <a:bodyPr>
            <a:normAutofit fontScale="62500" lnSpcReduction="20000"/>
          </a:bodyPr>
          <a:lstStyle/>
          <a:p>
            <a:r>
              <a:rPr lang="ar-IQ" dirty="0" smtClean="0"/>
              <a:t>تركب جلد اللبائن كمثيله لاي حيوان فقري من بشرة خلوية طبقية وادمة ليفية .</a:t>
            </a:r>
            <a:r>
              <a:rPr lang="ar-IQ" b="1" dirty="0" smtClean="0"/>
              <a:t> </a:t>
            </a:r>
          </a:p>
          <a:p>
            <a:r>
              <a:rPr lang="ar-IQ" b="1" dirty="0" smtClean="0"/>
              <a:t>والأدمة سميكة جدا , تكون البشرة ذات طبقة خارجية متقرنة </a:t>
            </a:r>
            <a:r>
              <a:rPr lang="en-US" b="1" dirty="0" smtClean="0"/>
              <a:t>stratum </a:t>
            </a:r>
            <a:r>
              <a:rPr lang="en-US" b="1" dirty="0" err="1" smtClean="0"/>
              <a:t>corneum</a:t>
            </a:r>
            <a:r>
              <a:rPr lang="en-US" b="1" dirty="0" smtClean="0"/>
              <a:t> </a:t>
            </a:r>
            <a:r>
              <a:rPr lang="ar-IQ" b="1" dirty="0" smtClean="0"/>
              <a:t>محتوية</a:t>
            </a:r>
          </a:p>
          <a:p>
            <a:r>
              <a:rPr lang="ar-IQ" b="1" dirty="0" smtClean="0"/>
              <a:t>على الكيراتين والكيراتين بروتين صلب غير ذائب ولا يسمح بدخول الماء تتباين في سمكها حيث</a:t>
            </a:r>
          </a:p>
          <a:p>
            <a:r>
              <a:rPr lang="ar-IQ" b="1" dirty="0" smtClean="0"/>
              <a:t>تكون سميكة بالأماكن المعرضة للاحتكاك والضغط مثل باطن اليد واخمص القدم. الأدمة جيده التكوين الجزء العلوي منها على تماس مع البشرة يعرف بالطبقة الحليمية </a:t>
            </a:r>
            <a:r>
              <a:rPr lang="en-US" b="1" dirty="0" smtClean="0"/>
              <a:t>papillary layer </a:t>
            </a:r>
            <a:r>
              <a:rPr lang="ar-IQ" b="1" dirty="0" smtClean="0"/>
              <a:t>وتتكون من الياف مطاطية وكولاجينية واوعية دموية , وتعرف الطبقة السفلى من الأدمة بالطبقة الشبكية</a:t>
            </a:r>
          </a:p>
          <a:p>
            <a:r>
              <a:rPr lang="en-US" b="1" dirty="0" smtClean="0"/>
              <a:t>reticular layer </a:t>
            </a:r>
            <a:r>
              <a:rPr lang="ar-IQ" b="1" dirty="0" smtClean="0"/>
              <a:t>وتكون ذات الياف مطاطة وكولاجينة . يوجد بين الطبقتين اوعيو دموية واعصاب</a:t>
            </a:r>
          </a:p>
          <a:p>
            <a:r>
              <a:rPr lang="ar-IQ" b="1" dirty="0" smtClean="0"/>
              <a:t>وعضلات ملساء وغدد والياف لأنسجة ضامة . يقع تحت الأدمة نسيج تحت جلدي </a:t>
            </a:r>
            <a:r>
              <a:rPr lang="en-US" b="1" dirty="0" smtClean="0"/>
              <a:t>subcutaneous </a:t>
            </a:r>
            <a:r>
              <a:rPr lang="ar-IQ" b="1" dirty="0" smtClean="0"/>
              <a:t>ذو طبقة من خلايا دهنية يكون ما يعرف بالنسيج الدهني </a:t>
            </a:r>
            <a:r>
              <a:rPr lang="en-US" b="1" dirty="0" smtClean="0"/>
              <a:t>adipose tissue </a:t>
            </a:r>
            <a:r>
              <a:rPr lang="ar-IQ" b="1" dirty="0" smtClean="0"/>
              <a:t>الذي يساعد على حفظ</a:t>
            </a:r>
          </a:p>
          <a:p>
            <a:r>
              <a:rPr lang="ar-IQ" b="1" dirty="0" smtClean="0"/>
              <a:t>درجو الحرارة</a:t>
            </a:r>
            <a:endParaRPr lang="ar-IQ" dirty="0" smtClean="0"/>
          </a:p>
          <a:p>
            <a:endParaRPr lang="ar-IQ" dirty="0" smtClean="0"/>
          </a:p>
          <a:p>
            <a:r>
              <a:rPr lang="ar-IQ" dirty="0" smtClean="0"/>
              <a:t> اما المشتقات الجلدية فهي :-</a:t>
            </a:r>
            <a:br>
              <a:rPr lang="ar-IQ" dirty="0" smtClean="0"/>
            </a:br>
            <a:r>
              <a:rPr lang="ar-IQ" dirty="0" smtClean="0"/>
              <a:t>1- الشعر الذي يميز هذه المجموعة من الحيوانات .</a:t>
            </a:r>
            <a:br>
              <a:rPr lang="ar-IQ" dirty="0" smtClean="0"/>
            </a:br>
            <a:r>
              <a:rPr lang="ar-IQ" dirty="0" smtClean="0"/>
              <a:t>2- الغدد العرقية والغدد الدهنية والغدد اللبنية ومنها اشتق اسم الصنف ( صنف اللبائن ) .</a:t>
            </a:r>
            <a:br>
              <a:rPr lang="ar-IQ" dirty="0" smtClean="0"/>
            </a:br>
            <a:r>
              <a:rPr lang="ar-IQ" dirty="0" smtClean="0"/>
              <a:t>3- الاسنان . </a:t>
            </a:r>
            <a:br>
              <a:rPr lang="ar-IQ" dirty="0" smtClean="0"/>
            </a:br>
            <a:r>
              <a:rPr lang="ar-IQ" dirty="0" smtClean="0"/>
              <a:t>1- الحراشف القرنية كالتي توجد على ذنب بعض الحيوانات مثل الفئران .</a:t>
            </a:r>
            <a:br>
              <a:rPr lang="ar-IQ" dirty="0" smtClean="0"/>
            </a:br>
            <a:r>
              <a:rPr lang="ar-IQ" dirty="0" smtClean="0"/>
              <a:t>2- المخالب التي توجد على الاصابع كما في القطط والكلاب .</a:t>
            </a:r>
            <a:br>
              <a:rPr lang="ar-IQ" dirty="0" smtClean="0"/>
            </a:br>
            <a:r>
              <a:rPr lang="ar-IQ" dirty="0" smtClean="0"/>
              <a:t>3- الاظافر كما في الانسان .</a:t>
            </a:r>
            <a:br>
              <a:rPr lang="ar-IQ" dirty="0" smtClean="0"/>
            </a:br>
            <a:r>
              <a:rPr lang="ar-IQ" dirty="0" smtClean="0"/>
              <a:t>4- الحوافر والقرون كما في الاغنام والابقار .</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801</Words>
  <Application>Microsoft Office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Dermal system of class Amphibiaالجهاز الجلدي في البرمائيات</vt:lpstr>
      <vt:lpstr>Slide 2</vt:lpstr>
      <vt:lpstr>مقطجع عرضي في جلد البرمائيات</vt:lpstr>
      <vt:lpstr> الجهاز الجلدي لصنف الزواحفDermal system of class Reptilia  </vt:lpstr>
      <vt:lpstr>Slide 5</vt:lpstr>
      <vt:lpstr>الجهاز الجلدي في صنف الطيور Dermal system of class Aves</vt:lpstr>
      <vt:lpstr>انواع الريش</vt:lpstr>
      <vt:lpstr>Slide 8</vt:lpstr>
      <vt:lpstr>الجهاز الجلدي لصنف اللبائن Dermal system of class Mammali</vt:lpstr>
      <vt:lpstr>Slide 10</vt:lpstr>
      <vt:lpstr>Slide 11</vt:lpstr>
      <vt:lpstr>Slide 12</vt:lpstr>
      <vt:lpstr>Slide 13</vt:lpstr>
      <vt:lpstr>Slide 14</vt:lpstr>
      <vt:lpstr>Slide 15</vt:lpstr>
      <vt:lpstr>انواع القرونhorns </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Dermal system of class Amphibiaالجهاز الجلدي في البرمائيات</dc:title>
  <dc:creator>dell</dc:creator>
  <cp:lastModifiedBy>dell</cp:lastModifiedBy>
  <cp:revision>8</cp:revision>
  <dcterms:created xsi:type="dcterms:W3CDTF">2020-06-20T14:33:36Z</dcterms:created>
  <dcterms:modified xsi:type="dcterms:W3CDTF">2020-07-16T17:20:52Z</dcterms:modified>
</cp:coreProperties>
</file>